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5" r:id="rId3"/>
    <p:sldId id="271" r:id="rId4"/>
    <p:sldId id="269" r:id="rId5"/>
    <p:sldId id="259" r:id="rId6"/>
    <p:sldId id="273" r:id="rId7"/>
    <p:sldId id="267" r:id="rId8"/>
    <p:sldId id="275" r:id="rId9"/>
    <p:sldId id="278" r:id="rId10"/>
    <p:sldId id="262" r:id="rId11"/>
    <p:sldId id="276" r:id="rId12"/>
    <p:sldId id="281" r:id="rId13"/>
    <p:sldId id="264" r:id="rId14"/>
    <p:sldId id="282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A8DC"/>
    <a:srgbClr val="EAE69A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745" autoAdjust="0"/>
    <p:restoredTop sz="94709" autoAdjust="0"/>
  </p:normalViewPr>
  <p:slideViewPr>
    <p:cSldViewPr>
      <p:cViewPr varScale="1">
        <p:scale>
          <a:sx n="74" d="100"/>
          <a:sy n="74" d="100"/>
        </p:scale>
        <p:origin x="-8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70A9C-4858-4DD8-A871-7EFD6262B31E}" type="datetimeFigureOut">
              <a:rPr lang="en-CA" smtClean="0"/>
              <a:pPr/>
              <a:t>14/06/2011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BEC66-557B-4517-BC97-1F54A327FD3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62912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BEC66-557B-4517-BC97-1F54A327FD3D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63672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BEC66-557B-4517-BC97-1F54A327FD3D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505857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BEC66-557B-4517-BC97-1F54A327FD3D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50585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BEC66-557B-4517-BC97-1F54A327FD3D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37838"/>
            <a:ext cx="2092625" cy="2051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156854" y="2112226"/>
            <a:ext cx="4278795" cy="2980761"/>
            <a:chOff x="2438400" y="914400"/>
            <a:chExt cx="7010400" cy="52578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914400"/>
              <a:ext cx="7010400" cy="525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447800"/>
              <a:ext cx="5410200" cy="3276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4953000"/>
            <a:ext cx="76015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Carte acquisition versus </a:t>
            </a:r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DVR 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924524"/>
            <a:ext cx="1677849" cy="167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75" y="3048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34075" y="6324600"/>
            <a:ext cx="3209925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762000" y="5562600"/>
            <a:ext cx="8077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4828 St-Denis		6755 Jarry Est </a:t>
            </a:r>
            <a:br>
              <a:rPr lang="fr-CA" dirty="0" smtClean="0"/>
            </a:br>
            <a:r>
              <a:rPr lang="fr-CA" dirty="0" smtClean="0"/>
              <a:t>Montréal, Québec		St-Léonard QC		</a:t>
            </a:r>
            <a:r>
              <a:rPr lang="fr-CA" sz="2400" b="1" u="sng" dirty="0" smtClean="0">
                <a:solidFill>
                  <a:srgbClr val="7030A0"/>
                </a:solidFill>
              </a:rPr>
              <a:t>www.dantech.ca</a:t>
            </a:r>
            <a:r>
              <a:rPr lang="fr-CA" b="1" u="sng" dirty="0" smtClean="0">
                <a:solidFill>
                  <a:srgbClr val="7030A0"/>
                </a:solidFill>
              </a:rPr>
              <a:t/>
            </a:r>
            <a:br>
              <a:rPr lang="fr-CA" b="1" u="sng" dirty="0" smtClean="0">
                <a:solidFill>
                  <a:srgbClr val="7030A0"/>
                </a:solidFill>
              </a:rPr>
            </a:br>
            <a:r>
              <a:rPr lang="fr-CA" dirty="0" smtClean="0"/>
              <a:t>H2J 2L6			H1P 1W6</a:t>
            </a:r>
          </a:p>
          <a:p>
            <a:r>
              <a:rPr lang="fr-CA" dirty="0" smtClean="0"/>
              <a:t>514-849-2999		514-326-2019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26827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dirty="0" smtClean="0"/>
              <a:t>Info </a:t>
            </a:r>
            <a:r>
              <a:rPr lang="en-CA" sz="4800" dirty="0" err="1" smtClean="0"/>
              <a:t>générale</a:t>
            </a:r>
            <a:r>
              <a:rPr lang="en-CA" sz="4800" dirty="0" smtClean="0"/>
              <a:t> </a:t>
            </a:r>
            <a:br>
              <a:rPr lang="en-CA" sz="4800" dirty="0" smtClean="0"/>
            </a:br>
            <a:r>
              <a:rPr lang="en-CA" sz="4800" dirty="0" smtClean="0"/>
              <a:t>carte </a:t>
            </a:r>
            <a:r>
              <a:rPr lang="en-CA" sz="4800" dirty="0" err="1" smtClean="0"/>
              <a:t>d’acquisition</a:t>
            </a:r>
            <a:r>
              <a:rPr lang="en-CA" sz="4800" dirty="0" smtClean="0"/>
              <a:t> 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2200" dirty="0" smtClean="0">
                <a:solidFill>
                  <a:schemeClr val="tx1"/>
                </a:solidFill>
              </a:rPr>
              <a:t>Le </a:t>
            </a:r>
            <a:r>
              <a:rPr lang="fr-FR" sz="2200" dirty="0">
                <a:solidFill>
                  <a:schemeClr val="tx1"/>
                </a:solidFill>
              </a:rPr>
              <a:t>pc avec </a:t>
            </a:r>
            <a:r>
              <a:rPr lang="fr-FR" sz="2200" dirty="0" smtClean="0">
                <a:solidFill>
                  <a:schemeClr val="tx1"/>
                </a:solidFill>
              </a:rPr>
              <a:t>une carte d’acquisition nécessite des connaissances plus avancées que le DVR (Windows et autres);</a:t>
            </a:r>
          </a:p>
          <a:p>
            <a:pPr lvl="0"/>
            <a:r>
              <a:rPr lang="fr-FR" sz="2200" dirty="0" smtClean="0">
                <a:solidFill>
                  <a:schemeClr val="tx1"/>
                </a:solidFill>
              </a:rPr>
              <a:t>Permet l’installation de plus de 32 caméras;</a:t>
            </a:r>
            <a:endParaRPr lang="en-CA" sz="2200" dirty="0">
              <a:solidFill>
                <a:schemeClr val="tx1"/>
              </a:solidFill>
            </a:endParaRPr>
          </a:p>
          <a:p>
            <a:pPr lvl="0"/>
            <a:r>
              <a:rPr lang="fr-FR" sz="2200" dirty="0" smtClean="0">
                <a:solidFill>
                  <a:schemeClr val="tx1"/>
                </a:solidFill>
              </a:rPr>
              <a:t>Permet l’installation de plus de 1 disque dur; </a:t>
            </a:r>
            <a:endParaRPr lang="en-CA" sz="2200" dirty="0">
              <a:solidFill>
                <a:schemeClr val="tx1"/>
              </a:solidFill>
            </a:endParaRPr>
          </a:p>
          <a:p>
            <a:pPr lvl="0"/>
            <a:r>
              <a:rPr lang="fr-FR" sz="2200" dirty="0" smtClean="0">
                <a:solidFill>
                  <a:schemeClr val="tx1"/>
                </a:solidFill>
              </a:rPr>
              <a:t>Permet de se brancher sur plus d’un moniteur; </a:t>
            </a:r>
            <a:endParaRPr lang="en-CA" sz="2200" dirty="0">
              <a:solidFill>
                <a:schemeClr val="tx1"/>
              </a:solidFill>
            </a:endParaRPr>
          </a:p>
          <a:p>
            <a:pPr lvl="0"/>
            <a:r>
              <a:rPr lang="fr-FR" sz="2200" dirty="0">
                <a:solidFill>
                  <a:schemeClr val="tx1"/>
                </a:solidFill>
              </a:rPr>
              <a:t>La qualité de </a:t>
            </a:r>
            <a:r>
              <a:rPr lang="fr-FR" sz="2200" dirty="0" smtClean="0">
                <a:solidFill>
                  <a:schemeClr val="tx1"/>
                </a:solidFill>
              </a:rPr>
              <a:t>zoom et supérieure (moins de décalages) que sur un DVR;</a:t>
            </a:r>
          </a:p>
          <a:p>
            <a:pPr lvl="0"/>
            <a:r>
              <a:rPr lang="fr-FR" sz="2200" dirty="0" smtClean="0">
                <a:solidFill>
                  <a:schemeClr val="tx1"/>
                </a:solidFill>
              </a:rPr>
              <a:t>Nous conseillons que le PC soit dédié au système de surveillance.  Pour éviter le risque d’infection suite à la navigation sur Internet et risque de corruption de Windows ou autres.</a:t>
            </a:r>
            <a:endParaRPr lang="en-CA" sz="22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0556"/>
            <a:ext cx="1346654" cy="76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0556"/>
            <a:ext cx="1346654" cy="76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5999"/>
            <a:ext cx="1346654" cy="71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4075" y="6324600"/>
            <a:ext cx="3209925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477000" y="5851478"/>
            <a:ext cx="2653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u="sng" dirty="0" smtClean="0">
                <a:solidFill>
                  <a:srgbClr val="7030A0"/>
                </a:solidFill>
              </a:rPr>
              <a:t>www.dantech.ca</a:t>
            </a:r>
            <a:br>
              <a:rPr lang="fr-CA" sz="2400" b="1" u="sng" dirty="0" smtClean="0">
                <a:solidFill>
                  <a:srgbClr val="7030A0"/>
                </a:solidFill>
              </a:rPr>
            </a:br>
            <a:endParaRPr lang="fr-CA" sz="2400" dirty="0"/>
          </a:p>
        </p:txBody>
      </p:sp>
    </p:spTree>
    <p:extLst>
      <p:ext uri="{BB962C8B-B14F-4D97-AF65-F5344CB8AC3E}">
        <p14:creationId xmlns="" xmlns:p14="http://schemas.microsoft.com/office/powerpoint/2010/main" val="10213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10" y="-479738"/>
            <a:ext cx="8229600" cy="1600200"/>
          </a:xfrm>
        </p:spPr>
        <p:txBody>
          <a:bodyPr/>
          <a:lstStyle/>
          <a:p>
            <a:r>
              <a:rPr lang="fr-CA" sz="4800" dirty="0" smtClean="0"/>
              <a:t>Info générale (suite)</a:t>
            </a:r>
            <a:endParaRPr lang="fr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420" y="1326523"/>
            <a:ext cx="8229600" cy="5383369"/>
          </a:xfrm>
        </p:spPr>
        <p:txBody>
          <a:bodyPr>
            <a:normAutofit fontScale="92500" lnSpcReduction="10000"/>
          </a:bodyPr>
          <a:lstStyle/>
          <a:p>
            <a:r>
              <a:rPr lang="fr-CA" sz="2200" dirty="0" smtClean="0">
                <a:solidFill>
                  <a:schemeClr val="tx1"/>
                </a:solidFill>
              </a:rPr>
              <a:t>Pour le choix de la carte d’acquisition il est nécessaire de savoir combien de caméras seront installées;</a:t>
            </a:r>
          </a:p>
          <a:p>
            <a:endParaRPr lang="fr-CA" sz="2200" dirty="0" smtClean="0">
              <a:solidFill>
                <a:schemeClr val="tx1"/>
              </a:solidFill>
            </a:endParaRPr>
          </a:p>
          <a:p>
            <a:r>
              <a:rPr lang="fr-CA" sz="2200" dirty="0" smtClean="0">
                <a:solidFill>
                  <a:schemeClr val="tx1"/>
                </a:solidFill>
              </a:rPr>
              <a:t>Par contre, il est possible en ajoutant une 2</a:t>
            </a:r>
            <a:r>
              <a:rPr lang="fr-CA" sz="2200" baseline="30000" dirty="0" smtClean="0">
                <a:solidFill>
                  <a:schemeClr val="tx1"/>
                </a:solidFill>
              </a:rPr>
              <a:t>e</a:t>
            </a:r>
            <a:r>
              <a:rPr lang="fr-CA" sz="2200" dirty="0" smtClean="0">
                <a:solidFill>
                  <a:schemeClr val="tx1"/>
                </a:solidFill>
              </a:rPr>
              <a:t> carte d’acquisition d’augmenter le nombre de caméras sans aucune autre configuration requise donc permet davantage de flexibilité pour le nombre de caméras par rapport au DVR;</a:t>
            </a:r>
            <a:r>
              <a:rPr lang="en-CA" sz="2200" dirty="0" smtClean="0">
                <a:solidFill>
                  <a:schemeClr val="tx1"/>
                </a:solidFill>
              </a:rPr>
              <a:t> </a:t>
            </a:r>
          </a:p>
          <a:p>
            <a:endParaRPr lang="en-CA" sz="2200" dirty="0" smtClean="0">
              <a:solidFill>
                <a:schemeClr val="tx1"/>
              </a:solidFill>
            </a:endParaRPr>
          </a:p>
          <a:p>
            <a:r>
              <a:rPr lang="en-CA" sz="2200" dirty="0" smtClean="0">
                <a:solidFill>
                  <a:schemeClr val="tx1"/>
                </a:solidFill>
              </a:rPr>
              <a:t>La carte </a:t>
            </a:r>
            <a:r>
              <a:rPr lang="en-CA" sz="2200" dirty="0" err="1" smtClean="0">
                <a:solidFill>
                  <a:schemeClr val="tx1"/>
                </a:solidFill>
              </a:rPr>
              <a:t>d’acquisition</a:t>
            </a:r>
            <a:r>
              <a:rPr lang="en-CA" sz="2200" dirty="0" smtClean="0">
                <a:solidFill>
                  <a:schemeClr val="tx1"/>
                </a:solidFill>
              </a:rPr>
              <a:t>  </a:t>
            </a:r>
            <a:r>
              <a:rPr lang="en-CA" sz="2200" dirty="0" err="1" smtClean="0">
                <a:solidFill>
                  <a:schemeClr val="tx1"/>
                </a:solidFill>
              </a:rPr>
              <a:t>permet</a:t>
            </a:r>
            <a:r>
              <a:rPr lang="en-CA" sz="2200" dirty="0" smtClean="0">
                <a:solidFill>
                  <a:schemeClr val="tx1"/>
                </a:solidFill>
              </a:rPr>
              <a:t> de conserver la </a:t>
            </a:r>
            <a:r>
              <a:rPr lang="en-CA" sz="2200" dirty="0" err="1" smtClean="0">
                <a:solidFill>
                  <a:schemeClr val="tx1"/>
                </a:solidFill>
              </a:rPr>
              <a:t>même</a:t>
            </a:r>
            <a:r>
              <a:rPr lang="en-CA" sz="2200" dirty="0" smtClean="0">
                <a:solidFill>
                  <a:schemeClr val="tx1"/>
                </a:solidFill>
              </a:rPr>
              <a:t> configuration </a:t>
            </a:r>
            <a:r>
              <a:rPr lang="en-CA" sz="2200" dirty="0" err="1" smtClean="0">
                <a:solidFill>
                  <a:schemeClr val="tx1"/>
                </a:solidFill>
              </a:rPr>
              <a:t>lors</a:t>
            </a:r>
            <a:r>
              <a:rPr lang="en-CA" sz="2200" dirty="0" smtClean="0">
                <a:solidFill>
                  <a:schemeClr val="tx1"/>
                </a:solidFill>
              </a:rPr>
              <a:t> du </a:t>
            </a:r>
            <a:r>
              <a:rPr lang="en-CA" sz="2200" dirty="0" err="1" smtClean="0">
                <a:solidFill>
                  <a:schemeClr val="tx1"/>
                </a:solidFill>
              </a:rPr>
              <a:t>remplacement</a:t>
            </a:r>
            <a:r>
              <a:rPr lang="en-CA" sz="2200" dirty="0" smtClean="0">
                <a:solidFill>
                  <a:schemeClr val="tx1"/>
                </a:solidFill>
              </a:rPr>
              <a:t>. Par </a:t>
            </a:r>
            <a:r>
              <a:rPr lang="en-CA" sz="2200" dirty="0" err="1" smtClean="0">
                <a:solidFill>
                  <a:schemeClr val="tx1"/>
                </a:solidFill>
              </a:rPr>
              <a:t>contre</a:t>
            </a:r>
            <a:r>
              <a:rPr lang="en-CA" sz="2200" dirty="0" smtClean="0">
                <a:solidFill>
                  <a:schemeClr val="tx1"/>
                </a:solidFill>
              </a:rPr>
              <a:t> </a:t>
            </a:r>
            <a:r>
              <a:rPr lang="en-CA" sz="2200" dirty="0" err="1" smtClean="0">
                <a:solidFill>
                  <a:schemeClr val="tx1"/>
                </a:solidFill>
              </a:rPr>
              <a:t>requière</a:t>
            </a:r>
            <a:r>
              <a:rPr lang="en-CA" sz="2200" dirty="0" smtClean="0">
                <a:solidFill>
                  <a:schemeClr val="tx1"/>
                </a:solidFill>
              </a:rPr>
              <a:t> </a:t>
            </a:r>
            <a:r>
              <a:rPr lang="en-CA" sz="2200" dirty="0" err="1" smtClean="0">
                <a:solidFill>
                  <a:schemeClr val="tx1"/>
                </a:solidFill>
              </a:rPr>
              <a:t>une</a:t>
            </a:r>
            <a:r>
              <a:rPr lang="en-CA" sz="2200" dirty="0" smtClean="0">
                <a:solidFill>
                  <a:schemeClr val="tx1"/>
                </a:solidFill>
              </a:rPr>
              <a:t> </a:t>
            </a:r>
            <a:r>
              <a:rPr lang="en-CA" sz="2200" dirty="0" err="1" smtClean="0">
                <a:solidFill>
                  <a:schemeClr val="tx1"/>
                </a:solidFill>
              </a:rPr>
              <a:t>connaissance</a:t>
            </a:r>
            <a:r>
              <a:rPr lang="en-CA" sz="2200" dirty="0" smtClean="0">
                <a:solidFill>
                  <a:schemeClr val="tx1"/>
                </a:solidFill>
              </a:rPr>
              <a:t> technique </a:t>
            </a:r>
            <a:r>
              <a:rPr lang="en-CA" sz="2200" dirty="0" err="1" smtClean="0">
                <a:solidFill>
                  <a:schemeClr val="tx1"/>
                </a:solidFill>
              </a:rPr>
              <a:t>minimale</a:t>
            </a:r>
            <a:r>
              <a:rPr lang="en-CA" sz="2200" dirty="0" smtClean="0">
                <a:solidFill>
                  <a:schemeClr val="tx1"/>
                </a:solidFill>
              </a:rPr>
              <a:t> pour le </a:t>
            </a:r>
            <a:r>
              <a:rPr lang="en-CA" sz="2200" dirty="0" err="1" smtClean="0">
                <a:solidFill>
                  <a:schemeClr val="tx1"/>
                </a:solidFill>
              </a:rPr>
              <a:t>remplacement</a:t>
            </a:r>
            <a:r>
              <a:rPr lang="en-CA" sz="2200" dirty="0" smtClean="0">
                <a:solidFill>
                  <a:schemeClr val="tx1"/>
                </a:solidFill>
              </a:rPr>
              <a:t>;   </a:t>
            </a:r>
          </a:p>
          <a:p>
            <a:endParaRPr lang="en-CA" sz="2200" dirty="0" smtClean="0">
              <a:solidFill>
                <a:schemeClr val="tx1"/>
              </a:solidFill>
            </a:endParaRPr>
          </a:p>
          <a:p>
            <a:r>
              <a:rPr lang="fr-CA" sz="2200" dirty="0" smtClean="0">
                <a:solidFill>
                  <a:schemeClr val="tx1"/>
                </a:solidFill>
              </a:rPr>
              <a:t>Offre un calendrier pour personnaliser l’enregistrement;</a:t>
            </a:r>
          </a:p>
          <a:p>
            <a:endParaRPr lang="fr-CA" sz="2200" dirty="0" smtClean="0">
              <a:solidFill>
                <a:schemeClr val="tx1"/>
              </a:solidFill>
            </a:endParaRPr>
          </a:p>
          <a:p>
            <a:r>
              <a:rPr lang="fr-CA" sz="2200" dirty="0" smtClean="0">
                <a:solidFill>
                  <a:schemeClr val="tx1"/>
                </a:solidFill>
              </a:rPr>
              <a:t>Permet de changer le focus de la caméra.</a:t>
            </a:r>
          </a:p>
          <a:p>
            <a:endParaRPr lang="fr-CA" sz="2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CA" sz="22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075" y="6324600"/>
            <a:ext cx="3209925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00800" y="5851478"/>
            <a:ext cx="27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u="sng" dirty="0" smtClean="0">
                <a:solidFill>
                  <a:srgbClr val="7030A0"/>
                </a:solidFill>
              </a:rPr>
              <a:t>www.dantech.ca</a:t>
            </a:r>
            <a:br>
              <a:rPr lang="fr-CA" sz="2400" b="1" u="sng" dirty="0" smtClean="0">
                <a:solidFill>
                  <a:srgbClr val="7030A0"/>
                </a:solidFill>
              </a:rPr>
            </a:br>
            <a:endParaRPr lang="fr-CA" sz="2400" dirty="0"/>
          </a:p>
        </p:txBody>
      </p:sp>
    </p:spTree>
    <p:extLst>
      <p:ext uri="{BB962C8B-B14F-4D97-AF65-F5344CB8AC3E}">
        <p14:creationId xmlns="" xmlns:p14="http://schemas.microsoft.com/office/powerpoint/2010/main" val="404715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86" y="-112691"/>
            <a:ext cx="8229600" cy="1600200"/>
          </a:xfrm>
        </p:spPr>
        <p:txBody>
          <a:bodyPr/>
          <a:lstStyle/>
          <a:p>
            <a:r>
              <a:rPr lang="fr-CA" sz="4400" dirty="0" smtClean="0"/>
              <a:t>Caractéristiques techniques</a:t>
            </a:r>
            <a:br>
              <a:rPr lang="fr-CA" sz="4400" dirty="0" smtClean="0"/>
            </a:br>
            <a:r>
              <a:rPr lang="fr-CA" sz="4400" dirty="0" smtClean="0"/>
              <a:t>Carte d’acquisition</a:t>
            </a:r>
            <a:endParaRPr lang="fr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623" y="1446725"/>
            <a:ext cx="8791129" cy="4876801"/>
          </a:xfrm>
        </p:spPr>
        <p:txBody>
          <a:bodyPr>
            <a:normAutofit fontScale="85000" lnSpcReduction="20000"/>
          </a:bodyPr>
          <a:lstStyle/>
          <a:p>
            <a:r>
              <a:rPr lang="fr-CA" sz="2100" dirty="0" smtClean="0">
                <a:solidFill>
                  <a:schemeClr val="tx1"/>
                </a:solidFill>
              </a:rPr>
              <a:t>Vitesse image ((60-120-160-240-480 FPS));</a:t>
            </a:r>
          </a:p>
          <a:p>
            <a:endParaRPr lang="fr-CA" sz="2100" dirty="0" smtClean="0">
              <a:solidFill>
                <a:schemeClr val="tx1"/>
              </a:solidFill>
            </a:endParaRPr>
          </a:p>
          <a:p>
            <a:r>
              <a:rPr lang="fr-CA" sz="2100" dirty="0" smtClean="0">
                <a:solidFill>
                  <a:schemeClr val="tx1"/>
                </a:solidFill>
              </a:rPr>
              <a:t>Option enregistrement: Détection de mouvement </a:t>
            </a:r>
            <a:r>
              <a:rPr lang="fr-CA" sz="2100" dirty="0">
                <a:solidFill>
                  <a:schemeClr val="tx1"/>
                </a:solidFill>
              </a:rPr>
              <a:t>, alarme, </a:t>
            </a:r>
            <a:r>
              <a:rPr lang="fr-CA" sz="2100" dirty="0" smtClean="0">
                <a:solidFill>
                  <a:schemeClr val="tx1"/>
                </a:solidFill>
              </a:rPr>
              <a:t>mode continue, control d’un PTZ ;</a:t>
            </a:r>
            <a:r>
              <a:rPr lang="fr-FR" sz="2100" dirty="0" smtClean="0">
                <a:solidFill>
                  <a:schemeClr val="tx1"/>
                </a:solidFill>
              </a:rPr>
              <a:t> (PTZ </a:t>
            </a:r>
            <a:r>
              <a:rPr lang="fr-CA" sz="2100" dirty="0" smtClean="0">
                <a:solidFill>
                  <a:schemeClr val="tx1"/>
                </a:solidFill>
              </a:rPr>
              <a:t>pour le focus des caméras de surveillance et de vidéoconférence vers un objet désiré Pan= Rotation de la caméra autour de l'axe Z, Tilt= Rotation de la caméra autour de l'axe X, Zoom: mouvement de la lentille motorisée le long de l'axe Y)</a:t>
            </a:r>
          </a:p>
          <a:p>
            <a:endParaRPr lang="fr-CA" sz="2100" dirty="0" smtClean="0">
              <a:solidFill>
                <a:schemeClr val="tx1"/>
              </a:solidFill>
            </a:endParaRPr>
          </a:p>
          <a:p>
            <a:r>
              <a:rPr lang="fr-CA" sz="2100" dirty="0" smtClean="0">
                <a:solidFill>
                  <a:schemeClr val="tx1"/>
                </a:solidFill>
              </a:rPr>
              <a:t>Lecture en arrière;</a:t>
            </a:r>
          </a:p>
          <a:p>
            <a:endParaRPr lang="fr-CA" sz="2100" dirty="0">
              <a:solidFill>
                <a:schemeClr val="tx1"/>
              </a:solidFill>
            </a:endParaRPr>
          </a:p>
          <a:p>
            <a:r>
              <a:rPr lang="fr-CA" sz="2100" dirty="0" smtClean="0">
                <a:solidFill>
                  <a:schemeClr val="tx1"/>
                </a:solidFill>
              </a:rPr>
              <a:t>Sauvegarde  sur disque dur ou par réseau;</a:t>
            </a:r>
          </a:p>
          <a:p>
            <a:endParaRPr lang="fr-CA" sz="2100" dirty="0" smtClean="0">
              <a:solidFill>
                <a:schemeClr val="tx1"/>
              </a:solidFill>
            </a:endParaRPr>
          </a:p>
          <a:p>
            <a:r>
              <a:rPr lang="fr-CA" sz="2100" dirty="0" smtClean="0">
                <a:solidFill>
                  <a:schemeClr val="tx1"/>
                </a:solidFill>
              </a:rPr>
              <a:t>Qualité de compression pour minimiser l’espace sur le disque;</a:t>
            </a:r>
          </a:p>
          <a:p>
            <a:endParaRPr lang="fr-CA" sz="2100" dirty="0" smtClean="0">
              <a:solidFill>
                <a:schemeClr val="tx1"/>
              </a:solidFill>
            </a:endParaRPr>
          </a:p>
          <a:p>
            <a:r>
              <a:rPr lang="fr-CA" sz="2100" dirty="0" smtClean="0">
                <a:solidFill>
                  <a:schemeClr val="tx1"/>
                </a:solidFill>
              </a:rPr>
              <a:t>Enregistrement vocal ;</a:t>
            </a:r>
          </a:p>
          <a:p>
            <a:endParaRPr lang="fr-CA" sz="2100" dirty="0" smtClean="0">
              <a:solidFill>
                <a:schemeClr val="tx1"/>
              </a:solidFill>
            </a:endParaRPr>
          </a:p>
          <a:p>
            <a:r>
              <a:rPr lang="en-CA" sz="2100" dirty="0" err="1" smtClean="0">
                <a:solidFill>
                  <a:schemeClr val="tx1"/>
                </a:solidFill>
              </a:rPr>
              <a:t>Accès</a:t>
            </a:r>
            <a:r>
              <a:rPr lang="en-CA" sz="2100" dirty="0" smtClean="0">
                <a:solidFill>
                  <a:schemeClr val="tx1"/>
                </a:solidFill>
              </a:rPr>
              <a:t>  via </a:t>
            </a:r>
            <a:r>
              <a:rPr lang="en-CA" sz="2100" dirty="0" err="1">
                <a:solidFill>
                  <a:schemeClr val="tx1"/>
                </a:solidFill>
              </a:rPr>
              <a:t>cellulaire</a:t>
            </a:r>
            <a:r>
              <a:rPr lang="en-CA" sz="2100" dirty="0">
                <a:solidFill>
                  <a:schemeClr val="tx1"/>
                </a:solidFill>
              </a:rPr>
              <a:t> (</a:t>
            </a:r>
            <a:r>
              <a:rPr lang="en-CA" sz="2100" dirty="0" err="1">
                <a:solidFill>
                  <a:schemeClr val="tx1"/>
                </a:solidFill>
              </a:rPr>
              <a:t>Iphone</a:t>
            </a:r>
            <a:r>
              <a:rPr lang="en-CA" sz="2100" dirty="0">
                <a:solidFill>
                  <a:schemeClr val="tx1"/>
                </a:solidFill>
              </a:rPr>
              <a:t>, Blackberry, Nokia</a:t>
            </a:r>
            <a:r>
              <a:rPr lang="en-CA" sz="2100" dirty="0" smtClean="0">
                <a:solidFill>
                  <a:schemeClr val="tx1"/>
                </a:solidFill>
              </a:rPr>
              <a:t>, Windows </a:t>
            </a:r>
            <a:r>
              <a:rPr lang="en-CA" sz="2100" dirty="0">
                <a:solidFill>
                  <a:schemeClr val="tx1"/>
                </a:solidFill>
              </a:rPr>
              <a:t>Mobile</a:t>
            </a:r>
            <a:r>
              <a:rPr lang="en-CA" sz="2100" dirty="0" smtClean="0">
                <a:solidFill>
                  <a:schemeClr val="tx1"/>
                </a:solidFill>
              </a:rPr>
              <a:t>);</a:t>
            </a:r>
          </a:p>
          <a:p>
            <a:endParaRPr lang="fr-CA" sz="2800" dirty="0" smtClean="0">
              <a:solidFill>
                <a:schemeClr val="tx1"/>
              </a:solidFill>
            </a:endParaRPr>
          </a:p>
          <a:p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075" y="6324600"/>
            <a:ext cx="3209925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30547" y="5905727"/>
            <a:ext cx="27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u="sng" dirty="0" smtClean="0">
                <a:solidFill>
                  <a:srgbClr val="7030A0"/>
                </a:solidFill>
              </a:rPr>
              <a:t>www.dantech.ca</a:t>
            </a:r>
            <a:br>
              <a:rPr lang="fr-CA" sz="2400" b="1" u="sng" dirty="0" smtClean="0">
                <a:solidFill>
                  <a:srgbClr val="7030A0"/>
                </a:solidFill>
              </a:rPr>
            </a:br>
            <a:endParaRPr lang="fr-CA" sz="2400" dirty="0"/>
          </a:p>
        </p:txBody>
      </p:sp>
    </p:spTree>
    <p:extLst>
      <p:ext uri="{BB962C8B-B14F-4D97-AF65-F5344CB8AC3E}">
        <p14:creationId xmlns="" xmlns:p14="http://schemas.microsoft.com/office/powerpoint/2010/main" val="10651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21" y="-540912"/>
            <a:ext cx="8229600" cy="1600200"/>
          </a:xfrm>
        </p:spPr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81" y="1197735"/>
            <a:ext cx="8229600" cy="5228823"/>
          </a:xfrm>
        </p:spPr>
        <p:txBody>
          <a:bodyPr>
            <a:normAutofit/>
          </a:bodyPr>
          <a:lstStyle/>
          <a:p>
            <a:pPr lvl="0"/>
            <a:r>
              <a:rPr lang="fr-CA" sz="2000" dirty="0">
                <a:solidFill>
                  <a:schemeClr val="tx1"/>
                </a:solidFill>
              </a:rPr>
              <a:t>Pour les </a:t>
            </a:r>
            <a:r>
              <a:rPr lang="fr-CA" sz="2000" dirty="0" smtClean="0">
                <a:solidFill>
                  <a:schemeClr val="tx1"/>
                </a:solidFill>
              </a:rPr>
              <a:t>débutants, nous recommandons le DVR plutôt que la carte acquisition pour sa facilité de configuration;</a:t>
            </a:r>
          </a:p>
          <a:p>
            <a:pPr lvl="0"/>
            <a:endParaRPr lang="fr-CA" sz="2000" dirty="0" smtClean="0">
              <a:solidFill>
                <a:schemeClr val="tx1"/>
              </a:solidFill>
            </a:endParaRPr>
          </a:p>
          <a:p>
            <a:r>
              <a:rPr lang="fr-CA" sz="2000" dirty="0" smtClean="0">
                <a:solidFill>
                  <a:schemeClr val="tx1"/>
                </a:solidFill>
              </a:rPr>
              <a:t>Il est possible en ajoutant une 2</a:t>
            </a:r>
            <a:r>
              <a:rPr lang="fr-CA" sz="2000" baseline="30000" dirty="0" smtClean="0">
                <a:solidFill>
                  <a:schemeClr val="tx1"/>
                </a:solidFill>
              </a:rPr>
              <a:t>e</a:t>
            </a:r>
            <a:r>
              <a:rPr lang="fr-CA" sz="2000" dirty="0" smtClean="0">
                <a:solidFill>
                  <a:schemeClr val="tx1"/>
                </a:solidFill>
              </a:rPr>
              <a:t> carte d’acquisition d’augmenter le nombre de caméras sans aucune autre configuration requise donc permet davantage de flexibilité pour le nombre de caméras par rapport au DVR;</a:t>
            </a:r>
          </a:p>
          <a:p>
            <a:endParaRPr lang="en-CA" sz="2000" dirty="0" smtClean="0">
              <a:solidFill>
                <a:schemeClr val="tx1"/>
              </a:solidFill>
            </a:endParaRPr>
          </a:p>
          <a:p>
            <a:r>
              <a:rPr lang="en-CA" sz="2000" dirty="0" smtClean="0">
                <a:solidFill>
                  <a:schemeClr val="tx1"/>
                </a:solidFill>
              </a:rPr>
              <a:t>La carte </a:t>
            </a:r>
            <a:r>
              <a:rPr lang="en-CA" sz="2000" dirty="0" err="1" smtClean="0">
                <a:solidFill>
                  <a:schemeClr val="tx1"/>
                </a:solidFill>
              </a:rPr>
              <a:t>d’acquisition</a:t>
            </a:r>
            <a:r>
              <a:rPr lang="en-CA" sz="2000" dirty="0" smtClean="0">
                <a:solidFill>
                  <a:schemeClr val="tx1"/>
                </a:solidFill>
              </a:rPr>
              <a:t>  </a:t>
            </a:r>
            <a:r>
              <a:rPr lang="en-CA" sz="2000" dirty="0" err="1" smtClean="0">
                <a:solidFill>
                  <a:schemeClr val="tx1"/>
                </a:solidFill>
              </a:rPr>
              <a:t>permet</a:t>
            </a:r>
            <a:r>
              <a:rPr lang="en-CA" sz="2000" dirty="0" smtClean="0">
                <a:solidFill>
                  <a:schemeClr val="tx1"/>
                </a:solidFill>
              </a:rPr>
              <a:t> de conserver la </a:t>
            </a:r>
            <a:r>
              <a:rPr lang="en-CA" sz="2000" dirty="0" err="1" smtClean="0">
                <a:solidFill>
                  <a:schemeClr val="tx1"/>
                </a:solidFill>
              </a:rPr>
              <a:t>même</a:t>
            </a:r>
            <a:r>
              <a:rPr lang="en-CA" sz="2000" dirty="0" smtClean="0">
                <a:solidFill>
                  <a:schemeClr val="tx1"/>
                </a:solidFill>
              </a:rPr>
              <a:t> configuration </a:t>
            </a:r>
            <a:r>
              <a:rPr lang="en-CA" sz="2000" dirty="0" err="1" smtClean="0">
                <a:solidFill>
                  <a:schemeClr val="tx1"/>
                </a:solidFill>
              </a:rPr>
              <a:t>lors</a:t>
            </a:r>
            <a:r>
              <a:rPr lang="en-CA" sz="2000" dirty="0" smtClean="0">
                <a:solidFill>
                  <a:schemeClr val="tx1"/>
                </a:solidFill>
              </a:rPr>
              <a:t> du </a:t>
            </a:r>
            <a:r>
              <a:rPr lang="en-CA" sz="2000" dirty="0" err="1" smtClean="0">
                <a:solidFill>
                  <a:schemeClr val="tx1"/>
                </a:solidFill>
              </a:rPr>
              <a:t>remplacement</a:t>
            </a:r>
            <a:r>
              <a:rPr lang="en-CA" sz="2000" dirty="0" smtClean="0">
                <a:solidFill>
                  <a:schemeClr val="tx1"/>
                </a:solidFill>
              </a:rPr>
              <a:t>. Par </a:t>
            </a:r>
            <a:r>
              <a:rPr lang="en-CA" sz="2000" dirty="0" err="1" smtClean="0">
                <a:solidFill>
                  <a:schemeClr val="tx1"/>
                </a:solidFill>
              </a:rPr>
              <a:t>contre</a:t>
            </a:r>
            <a:r>
              <a:rPr lang="en-CA" sz="2000" dirty="0" smtClean="0">
                <a:solidFill>
                  <a:schemeClr val="tx1"/>
                </a:solidFill>
              </a:rPr>
              <a:t>, </a:t>
            </a:r>
            <a:r>
              <a:rPr lang="en-CA" sz="2000" dirty="0" err="1" smtClean="0">
                <a:solidFill>
                  <a:schemeClr val="tx1"/>
                </a:solidFill>
              </a:rPr>
              <a:t>requière</a:t>
            </a:r>
            <a:r>
              <a:rPr lang="en-CA" sz="2000" dirty="0" smtClean="0">
                <a:solidFill>
                  <a:schemeClr val="tx1"/>
                </a:solidFill>
              </a:rPr>
              <a:t> des </a:t>
            </a:r>
            <a:r>
              <a:rPr lang="en-CA" sz="2000" dirty="0" err="1" smtClean="0">
                <a:solidFill>
                  <a:schemeClr val="tx1"/>
                </a:solidFill>
              </a:rPr>
              <a:t>connaissances</a:t>
            </a:r>
            <a:r>
              <a:rPr lang="en-CA" sz="2000" dirty="0" smtClean="0">
                <a:solidFill>
                  <a:schemeClr val="tx1"/>
                </a:solidFill>
              </a:rPr>
              <a:t> techniques </a:t>
            </a:r>
            <a:r>
              <a:rPr lang="en-CA" sz="2000" dirty="0" err="1" smtClean="0">
                <a:solidFill>
                  <a:schemeClr val="tx1"/>
                </a:solidFill>
              </a:rPr>
              <a:t>minimales</a:t>
            </a:r>
            <a:r>
              <a:rPr lang="en-CA" sz="2000" dirty="0" smtClean="0">
                <a:solidFill>
                  <a:schemeClr val="tx1"/>
                </a:solidFill>
              </a:rPr>
              <a:t>;   </a:t>
            </a:r>
          </a:p>
          <a:p>
            <a:pPr lvl="0"/>
            <a:endParaRPr lang="en-CA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pPr lvl="0"/>
            <a:endParaRPr lang="fr-FR" dirty="0" smtClean="0">
              <a:solidFill>
                <a:schemeClr val="tx1"/>
              </a:solidFill>
            </a:endParaRPr>
          </a:p>
          <a:p>
            <a:pPr lvl="0"/>
            <a:endParaRPr lang="en-CA" dirty="0" smtClean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  <a:p>
            <a:pPr lvl="0"/>
            <a:endParaRPr lang="fr-CA" dirty="0" smtClean="0">
              <a:solidFill>
                <a:schemeClr val="tx1"/>
              </a:solidFill>
            </a:endParaRPr>
          </a:p>
          <a:p>
            <a:pPr lvl="0"/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4075" y="6324600"/>
            <a:ext cx="3209925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324600" y="5851478"/>
            <a:ext cx="2805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u="sng" dirty="0" smtClean="0">
                <a:solidFill>
                  <a:srgbClr val="7030A0"/>
                </a:solidFill>
              </a:rPr>
              <a:t>www.dantech.ca</a:t>
            </a:r>
            <a:br>
              <a:rPr lang="fr-CA" sz="2400" b="1" u="sng" dirty="0" smtClean="0">
                <a:solidFill>
                  <a:srgbClr val="7030A0"/>
                </a:solidFill>
              </a:rPr>
            </a:br>
            <a:endParaRPr lang="fr-CA" sz="2400" dirty="0"/>
          </a:p>
        </p:txBody>
      </p:sp>
    </p:spTree>
    <p:extLst>
      <p:ext uri="{BB962C8B-B14F-4D97-AF65-F5344CB8AC3E}">
        <p14:creationId xmlns="" xmlns:p14="http://schemas.microsoft.com/office/powerpoint/2010/main" val="3684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21" y="-540912"/>
            <a:ext cx="8229600" cy="1600200"/>
          </a:xfrm>
        </p:spPr>
        <p:txBody>
          <a:bodyPr/>
          <a:lstStyle/>
          <a:p>
            <a:r>
              <a:rPr lang="en-CA" dirty="0" smtClean="0"/>
              <a:t>Conclusion (suite)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364" y="1269641"/>
            <a:ext cx="8229600" cy="5228823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chemeClr val="tx1"/>
                </a:solidFill>
              </a:rPr>
              <a:t>La carte d’acquisition permet l’installation de plus de 32 caméras alors que le DVR un maximum de 32 caméras; </a:t>
            </a: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Le logiciel de surveillance est déjà installé sur le DVR alors qu’avec la carte d’acquisition il faut l’installer;</a:t>
            </a: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pPr lvl="0"/>
            <a:r>
              <a:rPr lang="fr-FR" sz="2000" dirty="0" smtClean="0">
                <a:solidFill>
                  <a:schemeClr val="tx1"/>
                </a:solidFill>
              </a:rPr>
              <a:t>La carte d’acquisition permet de se brancher sur plus d’un moniteur; </a:t>
            </a:r>
          </a:p>
          <a:p>
            <a:pPr lvl="0"/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Avec la carte d’acquisition  meilleure qualité pour le zoom que le DVR (moins de décalages).</a:t>
            </a:r>
          </a:p>
          <a:p>
            <a:pPr lvl="0"/>
            <a:endParaRPr lang="en-CA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pPr lvl="0"/>
            <a:endParaRPr lang="fr-FR" dirty="0" smtClean="0">
              <a:solidFill>
                <a:schemeClr val="tx1"/>
              </a:solidFill>
            </a:endParaRPr>
          </a:p>
          <a:p>
            <a:pPr lvl="0"/>
            <a:endParaRPr lang="en-CA" dirty="0" smtClean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  <a:p>
            <a:pPr lvl="0"/>
            <a:endParaRPr lang="fr-CA" dirty="0" smtClean="0">
              <a:solidFill>
                <a:schemeClr val="tx1"/>
              </a:solidFill>
            </a:endParaRPr>
          </a:p>
          <a:p>
            <a:pPr lvl="0"/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4075" y="6324600"/>
            <a:ext cx="3209925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324600" y="5851478"/>
            <a:ext cx="2805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u="sng" dirty="0" smtClean="0">
                <a:solidFill>
                  <a:srgbClr val="7030A0"/>
                </a:solidFill>
              </a:rPr>
              <a:t>www.dantech.ca</a:t>
            </a:r>
            <a:br>
              <a:rPr lang="fr-CA" sz="2400" b="1" u="sng" dirty="0" smtClean="0">
                <a:solidFill>
                  <a:srgbClr val="7030A0"/>
                </a:solidFill>
              </a:rPr>
            </a:br>
            <a:endParaRPr lang="fr-CA" sz="2400" dirty="0"/>
          </a:p>
        </p:txBody>
      </p:sp>
    </p:spTree>
    <p:extLst>
      <p:ext uri="{BB962C8B-B14F-4D97-AF65-F5344CB8AC3E}">
        <p14:creationId xmlns="" xmlns:p14="http://schemas.microsoft.com/office/powerpoint/2010/main" val="3684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7" y="772731"/>
            <a:ext cx="8483190" cy="3657600"/>
          </a:xfrm>
        </p:spPr>
        <p:txBody>
          <a:bodyPr/>
          <a:lstStyle/>
          <a:p>
            <a:r>
              <a:rPr lang="fr-CA" dirty="0" smtClean="0">
                <a:solidFill>
                  <a:schemeClr val="tx1"/>
                </a:solidFill>
              </a:rPr>
              <a:t>Ensemble DVR et 2 caméras à partir de 325$;</a:t>
            </a:r>
          </a:p>
          <a:p>
            <a:r>
              <a:rPr lang="fr-CA" dirty="0" smtClean="0">
                <a:solidFill>
                  <a:schemeClr val="tx1"/>
                </a:solidFill>
              </a:rPr>
              <a:t>Ensemble ordinateur, 2 caméras, carte d’acquisition, moniteur LCD15 pouces et clavier et souris à 395$;</a:t>
            </a:r>
          </a:p>
          <a:p>
            <a:r>
              <a:rPr lang="fr-CA" dirty="0" smtClean="0">
                <a:solidFill>
                  <a:schemeClr val="tx1"/>
                </a:solidFill>
              </a:rPr>
              <a:t>DVR à partir de 69$;</a:t>
            </a:r>
          </a:p>
          <a:p>
            <a:r>
              <a:rPr lang="fr-CA" dirty="0" smtClean="0">
                <a:solidFill>
                  <a:schemeClr val="tx1"/>
                </a:solidFill>
              </a:rPr>
              <a:t>Carte d’acquisition à partir de 69,99$;</a:t>
            </a:r>
          </a:p>
          <a:p>
            <a:r>
              <a:rPr lang="fr-CA" dirty="0" smtClean="0">
                <a:solidFill>
                  <a:schemeClr val="tx1"/>
                </a:solidFill>
              </a:rPr>
              <a:t>Pour notre liste de produits de matériel de surveillance visiter </a:t>
            </a:r>
          </a:p>
          <a:p>
            <a:endParaRPr lang="fr-CA" b="1" u="sng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5" y="3828246"/>
            <a:ext cx="2492062" cy="230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4075" y="6324600"/>
            <a:ext cx="3209925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22454" y="5721441"/>
            <a:ext cx="2819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u="sng" dirty="0" smtClean="0">
                <a:solidFill>
                  <a:srgbClr val="7030A0"/>
                </a:solidFill>
              </a:rPr>
              <a:t>www.dantech.ca</a:t>
            </a:r>
            <a:br>
              <a:rPr lang="fr-CA" sz="2400" b="1" u="sng" dirty="0" smtClean="0">
                <a:solidFill>
                  <a:srgbClr val="7030A0"/>
                </a:solidFill>
              </a:rPr>
            </a:br>
            <a:endParaRPr lang="fr-CA" sz="2400" dirty="0"/>
          </a:p>
        </p:txBody>
      </p:sp>
      <p:sp>
        <p:nvSpPr>
          <p:cNvPr id="7" name="Rectangle 6"/>
          <p:cNvSpPr/>
          <p:nvPr/>
        </p:nvSpPr>
        <p:spPr>
          <a:xfrm>
            <a:off x="3873322" y="3257283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u="sng" dirty="0" smtClean="0">
                <a:solidFill>
                  <a:srgbClr val="7030A0"/>
                </a:solidFill>
              </a:rPr>
              <a:t>www.dantech.ca</a:t>
            </a:r>
            <a:br>
              <a:rPr lang="fr-CA" sz="2400" b="1" u="sng" dirty="0" smtClean="0">
                <a:solidFill>
                  <a:srgbClr val="7030A0"/>
                </a:solidFill>
              </a:rPr>
            </a:br>
            <a:endParaRPr lang="fr-CA" sz="2400" dirty="0"/>
          </a:p>
        </p:txBody>
      </p:sp>
      <p:sp>
        <p:nvSpPr>
          <p:cNvPr id="8" name="Rectangle 7"/>
          <p:cNvSpPr/>
          <p:nvPr/>
        </p:nvSpPr>
        <p:spPr>
          <a:xfrm>
            <a:off x="115910" y="35417"/>
            <a:ext cx="89765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 smtClean="0">
                <a:solidFill>
                  <a:schemeClr val="tx2"/>
                </a:solidFill>
              </a:rPr>
              <a:t>Chez Dantech</a:t>
            </a:r>
          </a:p>
          <a:p>
            <a:endParaRPr lang="fr-CA" sz="4800" dirty="0">
              <a:solidFill>
                <a:schemeClr val="tx2"/>
              </a:solidFill>
            </a:endParaRPr>
          </a:p>
        </p:txBody>
      </p:sp>
      <p:pic>
        <p:nvPicPr>
          <p:cNvPr id="1028" name="Picture 4" descr="Système Ordinateur + Moniteur LCD 15&quot; + Carte DVR + 2 Camer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3555" y="3669408"/>
            <a:ext cx="3474783" cy="2267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106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472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4419600"/>
            <a:ext cx="52736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94" y="4394893"/>
            <a:ext cx="44196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3124200"/>
            <a:ext cx="24246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DVR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836076" cy="147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724" y="538843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3843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34075" y="6324600"/>
            <a:ext cx="3209925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477000" y="373380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u="sng" dirty="0" smtClean="0">
                <a:solidFill>
                  <a:srgbClr val="7030A0"/>
                </a:solidFill>
              </a:rPr>
              <a:t>www.dantech.ca</a:t>
            </a:r>
            <a:br>
              <a:rPr lang="fr-CA" sz="2400" b="1" u="sng" dirty="0" smtClean="0">
                <a:solidFill>
                  <a:srgbClr val="7030A0"/>
                </a:solidFill>
              </a:rPr>
            </a:br>
            <a:endParaRPr lang="fr-CA" sz="2400" dirty="0"/>
          </a:p>
        </p:txBody>
      </p:sp>
    </p:spTree>
    <p:extLst>
      <p:ext uri="{BB962C8B-B14F-4D97-AF65-F5344CB8AC3E}">
        <p14:creationId xmlns="" xmlns:p14="http://schemas.microsoft.com/office/powerpoint/2010/main" val="695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1828800"/>
          </a:xfrm>
        </p:spPr>
        <p:txBody>
          <a:bodyPr/>
          <a:lstStyle/>
          <a:p>
            <a:r>
              <a:rPr lang="fr-CA" dirty="0" smtClean="0">
                <a:solidFill>
                  <a:schemeClr val="tx1"/>
                </a:solidFill>
              </a:rPr>
              <a:t>DVR ressemble beaucoup a un lecteur DVD.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733800" cy="16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472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33800" y="609600"/>
            <a:ext cx="167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DVR</a:t>
            </a:r>
            <a:endParaRPr lang="fr-CA" sz="4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4075" y="6324600"/>
            <a:ext cx="3209925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248400" y="5851478"/>
            <a:ext cx="2881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u="sng" dirty="0" smtClean="0">
                <a:solidFill>
                  <a:srgbClr val="7030A0"/>
                </a:solidFill>
              </a:rPr>
              <a:t>www.dantech.ca</a:t>
            </a:r>
            <a:br>
              <a:rPr lang="fr-CA" sz="2400" b="1" u="sng" dirty="0" smtClean="0">
                <a:solidFill>
                  <a:srgbClr val="7030A0"/>
                </a:solidFill>
              </a:rPr>
            </a:br>
            <a:endParaRPr lang="fr-CA" sz="2400" dirty="0"/>
          </a:p>
        </p:txBody>
      </p:sp>
    </p:spTree>
    <p:extLst>
      <p:ext uri="{BB962C8B-B14F-4D97-AF65-F5344CB8AC3E}">
        <p14:creationId xmlns="" xmlns:p14="http://schemas.microsoft.com/office/powerpoint/2010/main" val="31929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01" y="136478"/>
            <a:ext cx="8229600" cy="1600200"/>
          </a:xfrm>
        </p:spPr>
        <p:txBody>
          <a:bodyPr/>
          <a:lstStyle/>
          <a:p>
            <a:r>
              <a:rPr lang="en-CA" sz="4800" dirty="0" err="1" smtClean="0"/>
              <a:t>Matériel</a:t>
            </a:r>
            <a:r>
              <a:rPr lang="en-CA" sz="4800" dirty="0" smtClean="0"/>
              <a:t> </a:t>
            </a:r>
            <a:r>
              <a:rPr lang="en-CA" sz="4800" dirty="0" err="1" smtClean="0"/>
              <a:t>nécessaire</a:t>
            </a:r>
            <a:r>
              <a:rPr lang="en-CA" sz="4800" dirty="0" smtClean="0"/>
              <a:t> </a:t>
            </a:r>
            <a:br>
              <a:rPr lang="en-CA" sz="4800" dirty="0" smtClean="0"/>
            </a:br>
            <a:r>
              <a:rPr lang="en-CA" sz="4800" dirty="0" smtClean="0"/>
              <a:t>pour le DVR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un </a:t>
            </a:r>
            <a:r>
              <a:rPr lang="en-CA" dirty="0" err="1" smtClean="0">
                <a:solidFill>
                  <a:schemeClr val="tx1"/>
                </a:solidFill>
              </a:rPr>
              <a:t>moniteur</a:t>
            </a:r>
            <a:r>
              <a:rPr lang="en-CA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un </a:t>
            </a:r>
            <a:r>
              <a:rPr lang="en-CA" dirty="0" err="1" smtClean="0">
                <a:solidFill>
                  <a:schemeClr val="tx1"/>
                </a:solidFill>
              </a:rPr>
              <a:t>disque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  <a:r>
              <a:rPr lang="en-CA" dirty="0" err="1" smtClean="0">
                <a:solidFill>
                  <a:schemeClr val="tx1"/>
                </a:solidFill>
              </a:rPr>
              <a:t>dur</a:t>
            </a:r>
            <a:r>
              <a:rPr lang="en-CA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CA" dirty="0" err="1" smtClean="0">
                <a:solidFill>
                  <a:schemeClr val="tx1"/>
                </a:solidFill>
              </a:rPr>
              <a:t>Une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  <a:r>
              <a:rPr lang="en-CA" dirty="0" err="1" smtClean="0">
                <a:solidFill>
                  <a:schemeClr val="tx1"/>
                </a:solidFill>
              </a:rPr>
              <a:t>ou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  <a:r>
              <a:rPr lang="en-CA" dirty="0" err="1" smtClean="0">
                <a:solidFill>
                  <a:schemeClr val="tx1"/>
                </a:solidFill>
              </a:rPr>
              <a:t>plusieurs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  <a:r>
              <a:rPr lang="en-CA" dirty="0" err="1" smtClean="0">
                <a:solidFill>
                  <a:schemeClr val="tx1"/>
                </a:solidFill>
              </a:rPr>
              <a:t>caméras</a:t>
            </a:r>
            <a:r>
              <a:rPr lang="en-CA" dirty="0" smtClean="0">
                <a:solidFill>
                  <a:schemeClr val="tx1"/>
                </a:solidFill>
              </a:rPr>
              <a:t> de </a:t>
            </a:r>
            <a:r>
              <a:rPr lang="en-CA" dirty="0" err="1" smtClean="0">
                <a:solidFill>
                  <a:schemeClr val="tx1"/>
                </a:solidFill>
              </a:rPr>
              <a:t>securité</a:t>
            </a:r>
            <a:r>
              <a:rPr lang="en-CA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CA" dirty="0" err="1" smtClean="0">
                <a:solidFill>
                  <a:schemeClr val="tx1"/>
                </a:solidFill>
              </a:rPr>
              <a:t>Barre</a:t>
            </a:r>
            <a:r>
              <a:rPr lang="en-CA" dirty="0" smtClean="0">
                <a:solidFill>
                  <a:schemeClr val="tx1"/>
                </a:solidFill>
              </a:rPr>
              <a:t> de </a:t>
            </a:r>
            <a:r>
              <a:rPr lang="en-CA" dirty="0" err="1" smtClean="0">
                <a:solidFill>
                  <a:schemeClr val="tx1"/>
                </a:solidFill>
              </a:rPr>
              <a:t>surtension</a:t>
            </a:r>
            <a:r>
              <a:rPr lang="en-CA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CA" dirty="0" err="1" smtClean="0">
                <a:solidFill>
                  <a:schemeClr val="tx1"/>
                </a:solidFill>
              </a:rPr>
              <a:t>Accès</a:t>
            </a:r>
            <a:r>
              <a:rPr lang="en-CA" dirty="0" smtClean="0">
                <a:solidFill>
                  <a:schemeClr val="tx1"/>
                </a:solidFill>
              </a:rPr>
              <a:t> à Internet;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Les </a:t>
            </a:r>
            <a:r>
              <a:rPr lang="en-CA" dirty="0" err="1" smtClean="0">
                <a:solidFill>
                  <a:schemeClr val="tx1"/>
                </a:solidFill>
              </a:rPr>
              <a:t>câbles</a:t>
            </a:r>
            <a:r>
              <a:rPr lang="en-CA" dirty="0" smtClean="0">
                <a:solidFill>
                  <a:schemeClr val="tx1"/>
                </a:solidFill>
              </a:rPr>
              <a:t> pour les </a:t>
            </a:r>
            <a:r>
              <a:rPr lang="en-CA" dirty="0" err="1" smtClean="0">
                <a:solidFill>
                  <a:schemeClr val="tx1"/>
                </a:solidFill>
              </a:rPr>
              <a:t>caméras</a:t>
            </a:r>
            <a:r>
              <a:rPr lang="en-CA" dirty="0" smtClean="0">
                <a:solidFill>
                  <a:schemeClr val="tx1"/>
                </a:solidFill>
              </a:rPr>
              <a:t> de surveillance.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075" y="6324600"/>
            <a:ext cx="3209925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39437" y="5851478"/>
            <a:ext cx="26909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u="sng" dirty="0" smtClean="0">
                <a:solidFill>
                  <a:srgbClr val="7030A0"/>
                </a:solidFill>
              </a:rPr>
              <a:t>www.dantech.ca</a:t>
            </a:r>
            <a:br>
              <a:rPr lang="fr-CA" sz="2400" b="1" u="sng" dirty="0" smtClean="0">
                <a:solidFill>
                  <a:srgbClr val="7030A0"/>
                </a:solidFill>
              </a:rPr>
            </a:br>
            <a:endParaRPr lang="fr-CA" sz="2400" dirty="0"/>
          </a:p>
        </p:txBody>
      </p:sp>
    </p:spTree>
    <p:extLst>
      <p:ext uri="{BB962C8B-B14F-4D97-AF65-F5344CB8AC3E}">
        <p14:creationId xmlns="" xmlns:p14="http://schemas.microsoft.com/office/powerpoint/2010/main" val="41396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9" y="5008282"/>
            <a:ext cx="2667000" cy="14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42" y="76200"/>
            <a:ext cx="1735458" cy="1643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9998" y="997327"/>
            <a:ext cx="8229600" cy="4800600"/>
          </a:xfrm>
        </p:spPr>
        <p:txBody>
          <a:bodyPr>
            <a:normAutofit/>
          </a:bodyPr>
          <a:lstStyle/>
          <a:p>
            <a:pPr lvl="0"/>
            <a:r>
              <a:rPr lang="fr-FR" sz="2200" dirty="0" smtClean="0">
                <a:solidFill>
                  <a:schemeClr val="tx1"/>
                </a:solidFill>
              </a:rPr>
              <a:t>Le logiciel de surveillance est déjà installé sur le DVR;</a:t>
            </a:r>
          </a:p>
          <a:p>
            <a:pPr lvl="0"/>
            <a:endParaRPr lang="fr-FR" sz="2200" dirty="0" smtClean="0">
              <a:solidFill>
                <a:schemeClr val="tx1"/>
              </a:solidFill>
            </a:endParaRPr>
          </a:p>
          <a:p>
            <a:pPr lvl="0"/>
            <a:r>
              <a:rPr lang="fr-FR" sz="2200" dirty="0" smtClean="0">
                <a:solidFill>
                  <a:schemeClr val="tx1"/>
                </a:solidFill>
              </a:rPr>
              <a:t>Le </a:t>
            </a:r>
            <a:r>
              <a:rPr lang="fr-FR" sz="2200" dirty="0">
                <a:solidFill>
                  <a:schemeClr val="tx1"/>
                </a:solidFill>
              </a:rPr>
              <a:t>DVR </a:t>
            </a:r>
            <a:r>
              <a:rPr lang="fr-FR" sz="2200" dirty="0" smtClean="0">
                <a:solidFill>
                  <a:schemeClr val="tx1"/>
                </a:solidFill>
              </a:rPr>
              <a:t>est plus </a:t>
            </a:r>
            <a:r>
              <a:rPr lang="fr-FR" sz="2200" dirty="0">
                <a:solidFill>
                  <a:schemeClr val="tx1"/>
                </a:solidFill>
              </a:rPr>
              <a:t>facile à configurer </a:t>
            </a:r>
            <a:r>
              <a:rPr lang="fr-FR" sz="2200" dirty="0" smtClean="0">
                <a:solidFill>
                  <a:schemeClr val="tx1"/>
                </a:solidFill>
              </a:rPr>
              <a:t>que la carte d’acquisition;</a:t>
            </a:r>
          </a:p>
          <a:p>
            <a:pPr lvl="0"/>
            <a:endParaRPr lang="en-CA" sz="2200" dirty="0">
              <a:solidFill>
                <a:schemeClr val="tx1"/>
              </a:solidFill>
            </a:endParaRPr>
          </a:p>
          <a:p>
            <a:pPr lvl="0"/>
            <a:r>
              <a:rPr lang="fr-FR" sz="2200" dirty="0">
                <a:solidFill>
                  <a:schemeClr val="tx1"/>
                </a:solidFill>
              </a:rPr>
              <a:t>Le DVR </a:t>
            </a:r>
            <a:r>
              <a:rPr lang="fr-FR" sz="2200" dirty="0" smtClean="0">
                <a:solidFill>
                  <a:schemeClr val="tx1"/>
                </a:solidFill>
              </a:rPr>
              <a:t>de nouvelle génération peut </a:t>
            </a:r>
            <a:r>
              <a:rPr lang="fr-FR" sz="2200" dirty="0">
                <a:solidFill>
                  <a:schemeClr val="tx1"/>
                </a:solidFill>
              </a:rPr>
              <a:t>enregistrer sur un disque dur interne ou externe en se </a:t>
            </a:r>
            <a:r>
              <a:rPr lang="fr-FR" sz="2200" dirty="0" smtClean="0">
                <a:solidFill>
                  <a:schemeClr val="tx1"/>
                </a:solidFill>
              </a:rPr>
              <a:t>branchant  </a:t>
            </a:r>
            <a:r>
              <a:rPr lang="fr-FR" sz="2200" dirty="0">
                <a:solidFill>
                  <a:schemeClr val="tx1"/>
                </a:solidFill>
              </a:rPr>
              <a:t>sur un port </a:t>
            </a:r>
            <a:r>
              <a:rPr lang="fr-FR" sz="2200" dirty="0" smtClean="0">
                <a:solidFill>
                  <a:schemeClr val="tx1"/>
                </a:solidFill>
              </a:rPr>
              <a:t>USB et permet l’accès via Internet;</a:t>
            </a:r>
          </a:p>
          <a:p>
            <a:pPr lvl="0"/>
            <a:endParaRPr lang="fr-FR" sz="2200" dirty="0" smtClean="0">
              <a:solidFill>
                <a:schemeClr val="tx1"/>
              </a:solidFill>
            </a:endParaRPr>
          </a:p>
          <a:p>
            <a:pPr lvl="0"/>
            <a:r>
              <a:rPr lang="fr-FR" sz="2200" dirty="0" smtClean="0">
                <a:solidFill>
                  <a:schemeClr val="tx1"/>
                </a:solidFill>
              </a:rPr>
              <a:t>Le </a:t>
            </a:r>
            <a:r>
              <a:rPr lang="fr-FR" sz="2200" dirty="0">
                <a:solidFill>
                  <a:schemeClr val="tx1"/>
                </a:solidFill>
              </a:rPr>
              <a:t>DVR </a:t>
            </a:r>
            <a:r>
              <a:rPr lang="fr-FR" sz="2200" dirty="0" smtClean="0">
                <a:solidFill>
                  <a:schemeClr val="tx1"/>
                </a:solidFill>
              </a:rPr>
              <a:t>permet de contrôler de </a:t>
            </a:r>
            <a:r>
              <a:rPr lang="fr-FR" sz="2200" dirty="0" smtClean="0">
                <a:solidFill>
                  <a:schemeClr val="tx1"/>
                </a:solidFill>
              </a:rPr>
              <a:t>1 </a:t>
            </a:r>
            <a:r>
              <a:rPr lang="fr-FR" sz="2200" dirty="0" smtClean="0">
                <a:solidFill>
                  <a:schemeClr val="tx1"/>
                </a:solidFill>
              </a:rPr>
              <a:t>à </a:t>
            </a:r>
            <a:r>
              <a:rPr lang="fr-FR" sz="2200" dirty="0">
                <a:solidFill>
                  <a:schemeClr val="tx1"/>
                </a:solidFill>
              </a:rPr>
              <a:t>32 </a:t>
            </a:r>
            <a:r>
              <a:rPr lang="fr-FR" sz="2200" dirty="0" smtClean="0">
                <a:solidFill>
                  <a:schemeClr val="tx1"/>
                </a:solidFill>
              </a:rPr>
              <a:t>caméras.</a:t>
            </a:r>
          </a:p>
          <a:p>
            <a:endParaRPr lang="en-CA" sz="22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3311" y="-617562"/>
            <a:ext cx="7772400" cy="1600200"/>
          </a:xfrm>
        </p:spPr>
        <p:txBody>
          <a:bodyPr/>
          <a:lstStyle/>
          <a:p>
            <a:r>
              <a:rPr lang="en-CA" sz="4800" dirty="0" smtClean="0"/>
              <a:t>Info </a:t>
            </a:r>
            <a:r>
              <a:rPr lang="en-CA" sz="4800" dirty="0" err="1" smtClean="0"/>
              <a:t>générale</a:t>
            </a:r>
            <a:r>
              <a:rPr lang="en-CA" sz="4800" dirty="0" smtClean="0"/>
              <a:t> - DVR</a:t>
            </a:r>
            <a:endParaRPr lang="en-CA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05" y="5037260"/>
            <a:ext cx="4114800" cy="14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31" y="5028674"/>
            <a:ext cx="2286000" cy="14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4075" y="6324600"/>
            <a:ext cx="3209925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413679" y="4671588"/>
            <a:ext cx="2796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u="sng" dirty="0" smtClean="0">
                <a:solidFill>
                  <a:srgbClr val="7030A0"/>
                </a:solidFill>
              </a:rPr>
              <a:t>www.dantech.ca</a:t>
            </a:r>
            <a:br>
              <a:rPr lang="fr-CA" sz="2400" b="1" u="sng" dirty="0" smtClean="0">
                <a:solidFill>
                  <a:srgbClr val="7030A0"/>
                </a:solidFill>
              </a:rPr>
            </a:br>
            <a:endParaRPr lang="fr-CA" sz="2400" dirty="0"/>
          </a:p>
        </p:txBody>
      </p:sp>
    </p:spTree>
    <p:extLst>
      <p:ext uri="{BB962C8B-B14F-4D97-AF65-F5344CB8AC3E}">
        <p14:creationId xmlns="" xmlns:p14="http://schemas.microsoft.com/office/powerpoint/2010/main" val="10504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fr-CA" sz="4800" dirty="0" smtClean="0"/>
              <a:t>Caractéristiques du DVR</a:t>
            </a:r>
            <a:endParaRPr lang="fr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181600" cy="4525963"/>
          </a:xfrm>
        </p:spPr>
        <p:txBody>
          <a:bodyPr/>
          <a:lstStyle/>
          <a:p>
            <a:r>
              <a:rPr lang="fr-CA" sz="2000" dirty="0" smtClean="0">
                <a:solidFill>
                  <a:schemeClr val="tx1"/>
                </a:solidFill>
              </a:rPr>
              <a:t>Ports USB;</a:t>
            </a:r>
          </a:p>
          <a:p>
            <a:r>
              <a:rPr lang="fr-CA" sz="2000" dirty="0" smtClean="0">
                <a:solidFill>
                  <a:schemeClr val="tx1"/>
                </a:solidFill>
              </a:rPr>
              <a:t>Réseau interne;</a:t>
            </a:r>
          </a:p>
          <a:p>
            <a:r>
              <a:rPr lang="fr-CA" sz="2000" dirty="0" smtClean="0">
                <a:solidFill>
                  <a:schemeClr val="tx1"/>
                </a:solidFill>
              </a:rPr>
              <a:t>Port VGA et BNC;</a:t>
            </a:r>
          </a:p>
          <a:p>
            <a:r>
              <a:rPr lang="fr-CA" sz="2000" dirty="0" smtClean="0">
                <a:solidFill>
                  <a:schemeClr val="tx1"/>
                </a:solidFill>
              </a:rPr>
              <a:t>Enregistrement audio;</a:t>
            </a:r>
          </a:p>
          <a:p>
            <a:r>
              <a:rPr lang="fr-CA" sz="2000" dirty="0" smtClean="0">
                <a:solidFill>
                  <a:schemeClr val="tx1"/>
                </a:solidFill>
              </a:rPr>
              <a:t>Télécommande à distance;</a:t>
            </a:r>
          </a:p>
          <a:p>
            <a:r>
              <a:rPr lang="fr-CA" sz="2000" dirty="0" smtClean="0">
                <a:solidFill>
                  <a:schemeClr val="tx1"/>
                </a:solidFill>
              </a:rPr>
              <a:t>Souris optique;</a:t>
            </a:r>
          </a:p>
          <a:p>
            <a:r>
              <a:rPr lang="en-CA" sz="2000" dirty="0" err="1" smtClean="0">
                <a:solidFill>
                  <a:schemeClr val="tx1"/>
                </a:solidFill>
              </a:rPr>
              <a:t>Accès</a:t>
            </a:r>
            <a:r>
              <a:rPr lang="en-CA" sz="2000" dirty="0" smtClean="0">
                <a:solidFill>
                  <a:schemeClr val="tx1"/>
                </a:solidFill>
              </a:rPr>
              <a:t>  avec </a:t>
            </a:r>
            <a:r>
              <a:rPr lang="en-CA" sz="2000" dirty="0" err="1" smtClean="0">
                <a:solidFill>
                  <a:schemeClr val="tx1"/>
                </a:solidFill>
              </a:rPr>
              <a:t>cellulaire</a:t>
            </a:r>
            <a:r>
              <a:rPr lang="en-CA" sz="2000" dirty="0" smtClean="0">
                <a:solidFill>
                  <a:schemeClr val="tx1"/>
                </a:solidFill>
              </a:rPr>
              <a:t> </a:t>
            </a:r>
            <a:r>
              <a:rPr lang="en-CA" sz="2000" dirty="0">
                <a:solidFill>
                  <a:schemeClr val="tx1"/>
                </a:solidFill>
              </a:rPr>
              <a:t>(</a:t>
            </a:r>
            <a:r>
              <a:rPr lang="en-CA" sz="2000" dirty="0" err="1">
                <a:solidFill>
                  <a:schemeClr val="tx1"/>
                </a:solidFill>
              </a:rPr>
              <a:t>Iphone</a:t>
            </a:r>
            <a:r>
              <a:rPr lang="en-CA" sz="2000" dirty="0">
                <a:solidFill>
                  <a:schemeClr val="tx1"/>
                </a:solidFill>
              </a:rPr>
              <a:t>, Blackberry, Nokia, Windows Mobile</a:t>
            </a:r>
            <a:r>
              <a:rPr lang="en-CA" sz="2000" dirty="0" smtClean="0">
                <a:solidFill>
                  <a:schemeClr val="tx1"/>
                </a:solidFill>
              </a:rPr>
              <a:t>);</a:t>
            </a:r>
            <a:endParaRPr lang="en-CA" sz="2000" dirty="0">
              <a:solidFill>
                <a:schemeClr val="tx1"/>
              </a:solidFill>
            </a:endParaRPr>
          </a:p>
          <a:p>
            <a:r>
              <a:rPr lang="fr-CA" sz="2000" b="1" dirty="0" smtClean="0">
                <a:solidFill>
                  <a:schemeClr val="tx1"/>
                </a:solidFill>
              </a:rPr>
              <a:t> </a:t>
            </a:r>
            <a:r>
              <a:rPr lang="en-CA" sz="2000" dirty="0" err="1">
                <a:solidFill>
                  <a:schemeClr val="tx1"/>
                </a:solidFill>
              </a:rPr>
              <a:t>Supporte</a:t>
            </a:r>
            <a:r>
              <a:rPr lang="en-CA" sz="2000" dirty="0">
                <a:solidFill>
                  <a:schemeClr val="tx1"/>
                </a:solidFill>
              </a:rPr>
              <a:t> les </a:t>
            </a:r>
            <a:r>
              <a:rPr lang="en-CA" sz="2000" dirty="0" err="1">
                <a:solidFill>
                  <a:schemeClr val="tx1"/>
                </a:solidFill>
              </a:rPr>
              <a:t>disques</a:t>
            </a:r>
            <a:r>
              <a:rPr lang="en-CA" sz="2000" dirty="0">
                <a:solidFill>
                  <a:schemeClr val="tx1"/>
                </a:solidFill>
              </a:rPr>
              <a:t> </a:t>
            </a:r>
            <a:r>
              <a:rPr lang="en-CA" sz="2000" dirty="0" err="1">
                <a:solidFill>
                  <a:schemeClr val="tx1"/>
                </a:solidFill>
              </a:rPr>
              <a:t>durs</a:t>
            </a:r>
            <a:r>
              <a:rPr lang="en-CA" sz="2000" dirty="0">
                <a:solidFill>
                  <a:schemeClr val="tx1"/>
                </a:solidFill>
              </a:rPr>
              <a:t> </a:t>
            </a:r>
            <a:r>
              <a:rPr lang="en-CA" sz="2000" dirty="0" err="1">
                <a:solidFill>
                  <a:schemeClr val="tx1"/>
                </a:solidFill>
              </a:rPr>
              <a:t>sata</a:t>
            </a:r>
            <a:r>
              <a:rPr lang="en-CA" sz="2000" dirty="0">
                <a:solidFill>
                  <a:schemeClr val="tx1"/>
                </a:solidFill>
              </a:rPr>
              <a:t> (160Go -1 To).</a:t>
            </a:r>
            <a:endParaRPr lang="fr-CA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CA" dirty="0" smtClean="0"/>
          </a:p>
          <a:p>
            <a:endParaRPr lang="fr-CA" dirty="0"/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4114800" y="1524000"/>
            <a:ext cx="4876800" cy="18198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CA" sz="2000" dirty="0" err="1" smtClean="0">
                <a:solidFill>
                  <a:schemeClr val="tx1"/>
                </a:solidFill>
              </a:rPr>
              <a:t>Technologie</a:t>
            </a:r>
            <a:r>
              <a:rPr lang="en-CA" sz="2000" dirty="0" smtClean="0">
                <a:solidFill>
                  <a:schemeClr val="tx1"/>
                </a:solidFill>
              </a:rPr>
              <a:t> de compression H.264 </a:t>
            </a:r>
            <a:r>
              <a:rPr lang="en-CA" sz="2000" dirty="0" err="1" smtClean="0">
                <a:solidFill>
                  <a:schemeClr val="tx1"/>
                </a:solidFill>
              </a:rPr>
              <a:t>prend</a:t>
            </a:r>
            <a:r>
              <a:rPr lang="en-CA" sz="2000" dirty="0" smtClean="0">
                <a:solidFill>
                  <a:schemeClr val="tx1"/>
                </a:solidFill>
              </a:rPr>
              <a:t> </a:t>
            </a:r>
            <a:r>
              <a:rPr lang="en-CA" sz="2000" dirty="0" err="1" smtClean="0">
                <a:solidFill>
                  <a:schemeClr val="tx1"/>
                </a:solidFill>
              </a:rPr>
              <a:t>moins</a:t>
            </a:r>
            <a:r>
              <a:rPr lang="en-CA" sz="2000" dirty="0" smtClean="0">
                <a:solidFill>
                  <a:schemeClr val="tx1"/>
                </a:solidFill>
              </a:rPr>
              <a:t> </a:t>
            </a:r>
            <a:r>
              <a:rPr lang="en-CA" sz="2000" dirty="0" err="1" smtClean="0">
                <a:solidFill>
                  <a:schemeClr val="tx1"/>
                </a:solidFill>
              </a:rPr>
              <a:t>d’espace</a:t>
            </a:r>
            <a:r>
              <a:rPr lang="en-CA" sz="2000" dirty="0" smtClean="0">
                <a:solidFill>
                  <a:schemeClr val="tx1"/>
                </a:solidFill>
              </a:rPr>
              <a:t> de capture </a:t>
            </a:r>
            <a:r>
              <a:rPr lang="en-CA" sz="2000" dirty="0" err="1" smtClean="0">
                <a:solidFill>
                  <a:schemeClr val="tx1"/>
                </a:solidFill>
              </a:rPr>
              <a:t>sur</a:t>
            </a:r>
            <a:r>
              <a:rPr lang="en-CA" sz="2000" dirty="0" smtClean="0">
                <a:solidFill>
                  <a:schemeClr val="tx1"/>
                </a:solidFill>
              </a:rPr>
              <a:t> le </a:t>
            </a:r>
            <a:r>
              <a:rPr lang="en-CA" sz="2000" dirty="0" err="1" smtClean="0">
                <a:solidFill>
                  <a:schemeClr val="tx1"/>
                </a:solidFill>
              </a:rPr>
              <a:t>disque</a:t>
            </a:r>
            <a:r>
              <a:rPr lang="en-CA" sz="2000" dirty="0" smtClean="0">
                <a:solidFill>
                  <a:schemeClr val="tx1"/>
                </a:solidFill>
              </a:rPr>
              <a:t> </a:t>
            </a:r>
            <a:r>
              <a:rPr lang="en-CA" sz="2000" dirty="0" err="1" smtClean="0">
                <a:solidFill>
                  <a:schemeClr val="tx1"/>
                </a:solidFill>
              </a:rPr>
              <a:t>dur</a:t>
            </a:r>
            <a:r>
              <a:rPr lang="en-CA" sz="2000" dirty="0" smtClean="0">
                <a:solidFill>
                  <a:schemeClr val="tx1"/>
                </a:solidFill>
              </a:rPr>
              <a:t>; </a:t>
            </a:r>
          </a:p>
          <a:p>
            <a:r>
              <a:rPr lang="en-CA" sz="2000" dirty="0" smtClean="0">
                <a:solidFill>
                  <a:schemeClr val="tx1"/>
                </a:solidFill>
              </a:rPr>
              <a:t>Support </a:t>
            </a:r>
            <a:r>
              <a:rPr lang="en-CA" sz="2000" dirty="0" err="1" smtClean="0">
                <a:solidFill>
                  <a:schemeClr val="tx1"/>
                </a:solidFill>
              </a:rPr>
              <a:t>réseau</a:t>
            </a:r>
            <a:r>
              <a:rPr lang="en-CA" sz="2000" dirty="0" smtClean="0">
                <a:solidFill>
                  <a:schemeClr val="tx1"/>
                </a:solidFill>
              </a:rPr>
              <a:t> (DHCP, DDNS). </a:t>
            </a:r>
            <a:br>
              <a:rPr lang="en-CA" sz="2000" dirty="0" smtClean="0">
                <a:solidFill>
                  <a:schemeClr val="tx1"/>
                </a:solidFill>
              </a:rPr>
            </a:br>
            <a:r>
              <a:rPr lang="en-CA" sz="2000" dirty="0" smtClean="0"/>
              <a:t/>
            </a:r>
            <a:br>
              <a:rPr lang="en-CA" sz="2000" dirty="0" smtClean="0"/>
            </a:br>
            <a:endParaRPr lang="en-CA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12" y="4530210"/>
            <a:ext cx="4035425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08" y="3376411"/>
            <a:ext cx="40354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4075" y="6324600"/>
            <a:ext cx="3209925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629400" y="2892781"/>
            <a:ext cx="2607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u="sng" dirty="0" smtClean="0">
                <a:solidFill>
                  <a:srgbClr val="7030A0"/>
                </a:solidFill>
              </a:rPr>
              <a:t>www.dantech.ca</a:t>
            </a:r>
            <a:br>
              <a:rPr lang="fr-CA" sz="2400" b="1" u="sng" dirty="0" smtClean="0">
                <a:solidFill>
                  <a:srgbClr val="7030A0"/>
                </a:solidFill>
              </a:rPr>
            </a:br>
            <a:endParaRPr lang="fr-CA" sz="2400" dirty="0"/>
          </a:p>
        </p:txBody>
      </p:sp>
    </p:spTree>
    <p:extLst>
      <p:ext uri="{BB962C8B-B14F-4D97-AF65-F5344CB8AC3E}">
        <p14:creationId xmlns="" xmlns:p14="http://schemas.microsoft.com/office/powerpoint/2010/main" val="7330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858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975" y="3505982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25" y="5257800"/>
            <a:ext cx="2968150" cy="148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85800"/>
            <a:ext cx="190817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895600" cy="231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34236" y="3043451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Carte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d’acquisition</a:t>
            </a:r>
            <a:endParaRPr lang="fr-CA" sz="4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34075" y="6324600"/>
            <a:ext cx="3209925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400800" y="5851478"/>
            <a:ext cx="27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u="sng" dirty="0" smtClean="0">
                <a:solidFill>
                  <a:srgbClr val="7030A0"/>
                </a:solidFill>
              </a:rPr>
              <a:t>www.dantech.ca</a:t>
            </a:r>
            <a:br>
              <a:rPr lang="fr-CA" sz="2400" b="1" u="sng" dirty="0" smtClean="0">
                <a:solidFill>
                  <a:srgbClr val="7030A0"/>
                </a:solidFill>
              </a:rPr>
            </a:br>
            <a:endParaRPr lang="fr-CA" sz="2400" dirty="0"/>
          </a:p>
        </p:txBody>
      </p:sp>
      <p:sp>
        <p:nvSpPr>
          <p:cNvPr id="2" name="Rectangle 1"/>
          <p:cNvSpPr/>
          <p:nvPr/>
        </p:nvSpPr>
        <p:spPr>
          <a:xfrm>
            <a:off x="2231754" y="5691409"/>
            <a:ext cx="901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PTZ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6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53000"/>
            <a:ext cx="24479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44" y="-436728"/>
            <a:ext cx="8229600" cy="1600200"/>
          </a:xfrm>
        </p:spPr>
        <p:txBody>
          <a:bodyPr/>
          <a:lstStyle/>
          <a:p>
            <a:r>
              <a:rPr lang="fr-CA" sz="4800" dirty="0" smtClean="0"/>
              <a:t>C</a:t>
            </a:r>
            <a:r>
              <a:rPr lang="en-CA" sz="4800" dirty="0" smtClean="0"/>
              <a:t>arte </a:t>
            </a:r>
            <a:r>
              <a:rPr lang="en-CA" sz="4800" dirty="0" err="1" smtClean="0"/>
              <a:t>d’acquisition</a:t>
            </a:r>
            <a:endParaRPr lang="fr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399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chemeClr val="tx1"/>
                </a:solidFill>
              </a:rPr>
              <a:t>La carte d’acquisition se branche dans l’ordinateur dans le port PCI, USB ou PCI-ex.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955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338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971800"/>
            <a:ext cx="286702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34075" y="6324600"/>
            <a:ext cx="3209925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478073" y="5851478"/>
            <a:ext cx="2652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u="sng" dirty="0" smtClean="0">
                <a:solidFill>
                  <a:srgbClr val="7030A0"/>
                </a:solidFill>
              </a:rPr>
              <a:t>www.dantech.ca</a:t>
            </a:r>
            <a:br>
              <a:rPr lang="fr-CA" sz="2400" b="1" u="sng" dirty="0" smtClean="0">
                <a:solidFill>
                  <a:srgbClr val="7030A0"/>
                </a:solidFill>
              </a:rPr>
            </a:br>
            <a:endParaRPr lang="fr-CA" sz="2400" dirty="0"/>
          </a:p>
        </p:txBody>
      </p:sp>
    </p:spTree>
    <p:extLst>
      <p:ext uri="{BB962C8B-B14F-4D97-AF65-F5344CB8AC3E}">
        <p14:creationId xmlns="" xmlns:p14="http://schemas.microsoft.com/office/powerpoint/2010/main" val="35051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24" y="156949"/>
            <a:ext cx="8229600" cy="1600200"/>
          </a:xfrm>
        </p:spPr>
        <p:txBody>
          <a:bodyPr/>
          <a:lstStyle/>
          <a:p>
            <a:r>
              <a:rPr lang="fr-CA" sz="4800" dirty="0" smtClean="0"/>
              <a:t>Matériel nécessaire pour carte d’acquisition </a:t>
            </a:r>
            <a:endParaRPr lang="fr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324" y="1313645"/>
            <a:ext cx="8229600" cy="4648200"/>
          </a:xfrm>
        </p:spPr>
        <p:txBody>
          <a:bodyPr>
            <a:normAutofit/>
          </a:bodyPr>
          <a:lstStyle/>
          <a:p>
            <a:endParaRPr lang="fr-CA" dirty="0" smtClean="0">
              <a:solidFill>
                <a:schemeClr val="tx1"/>
              </a:solidFill>
            </a:endParaRPr>
          </a:p>
          <a:p>
            <a:r>
              <a:rPr lang="fr-CA" dirty="0" smtClean="0">
                <a:solidFill>
                  <a:schemeClr val="tx1"/>
                </a:solidFill>
              </a:rPr>
              <a:t>Câble alimentation pour les caméras;</a:t>
            </a:r>
          </a:p>
          <a:p>
            <a:r>
              <a:rPr lang="fr-CA" dirty="0" smtClean="0">
                <a:solidFill>
                  <a:schemeClr val="tx1"/>
                </a:solidFill>
              </a:rPr>
              <a:t>Câble BNC ou coaxial </a:t>
            </a:r>
            <a:r>
              <a:rPr lang="fr-CA" dirty="0">
                <a:solidFill>
                  <a:schemeClr val="tx1"/>
                </a:solidFill>
              </a:rPr>
              <a:t>pour les </a:t>
            </a:r>
            <a:r>
              <a:rPr lang="fr-CA" dirty="0" smtClean="0">
                <a:solidFill>
                  <a:schemeClr val="tx1"/>
                </a:solidFill>
              </a:rPr>
              <a:t>caméras;</a:t>
            </a:r>
          </a:p>
          <a:p>
            <a:r>
              <a:rPr lang="fr-CA" dirty="0" smtClean="0">
                <a:solidFill>
                  <a:schemeClr val="tx1"/>
                </a:solidFill>
              </a:rPr>
              <a:t>Configuration minimale pour l’ordinateur:</a:t>
            </a:r>
          </a:p>
          <a:p>
            <a:pPr lvl="1">
              <a:buNone/>
            </a:pPr>
            <a:r>
              <a:rPr lang="fr-CA" dirty="0" smtClean="0">
                <a:solidFill>
                  <a:schemeClr val="tx1"/>
                </a:solidFill>
              </a:rPr>
              <a:t>	</a:t>
            </a:r>
            <a:r>
              <a:rPr lang="fr-CA" sz="1800" dirty="0" smtClean="0">
                <a:solidFill>
                  <a:schemeClr val="tx1"/>
                </a:solidFill>
              </a:rPr>
              <a:t>PIV </a:t>
            </a:r>
            <a:r>
              <a:rPr lang="fr-CA" sz="1800" dirty="0">
                <a:solidFill>
                  <a:schemeClr val="tx1"/>
                </a:solidFill>
              </a:rPr>
              <a:t>2</a:t>
            </a:r>
            <a:r>
              <a:rPr lang="fr-CA" sz="1800" dirty="0" smtClean="0">
                <a:solidFill>
                  <a:schemeClr val="tx1"/>
                </a:solidFill>
              </a:rPr>
              <a:t>.4 </a:t>
            </a:r>
            <a:r>
              <a:rPr lang="fr-CA" sz="1800" dirty="0" err="1" smtClean="0">
                <a:solidFill>
                  <a:schemeClr val="tx1"/>
                </a:solidFill>
              </a:rPr>
              <a:t>ghz</a:t>
            </a:r>
            <a:r>
              <a:rPr lang="fr-CA" sz="1800" dirty="0" smtClean="0">
                <a:solidFill>
                  <a:schemeClr val="tx1"/>
                </a:solidFill>
              </a:rPr>
              <a:t>, Mémoire 512 mo , un disque dur principal pour le Windows et un second pour le sauvegarde des enregistrement surveillance , carte </a:t>
            </a:r>
            <a:r>
              <a:rPr lang="fr-CA" sz="1800" dirty="0" err="1" smtClean="0">
                <a:solidFill>
                  <a:schemeClr val="tx1"/>
                </a:solidFill>
              </a:rPr>
              <a:t>video</a:t>
            </a:r>
            <a:r>
              <a:rPr lang="fr-CA" sz="1800" dirty="0">
                <a:solidFill>
                  <a:schemeClr val="tx1"/>
                </a:solidFill>
              </a:rPr>
              <a:t> </a:t>
            </a:r>
            <a:r>
              <a:rPr lang="fr-CA" sz="1800" dirty="0" err="1" smtClean="0">
                <a:solidFill>
                  <a:schemeClr val="tx1"/>
                </a:solidFill>
              </a:rPr>
              <a:t>serie</a:t>
            </a:r>
            <a:r>
              <a:rPr lang="fr-CA" sz="1800" dirty="0" smtClean="0">
                <a:solidFill>
                  <a:schemeClr val="tx1"/>
                </a:solidFill>
              </a:rPr>
              <a:t> ATI 7000 et plus ou </a:t>
            </a:r>
            <a:r>
              <a:rPr lang="fr-CA" sz="1800" dirty="0" err="1">
                <a:solidFill>
                  <a:schemeClr val="tx1"/>
                </a:solidFill>
              </a:rPr>
              <a:t>G</a:t>
            </a:r>
            <a:r>
              <a:rPr lang="fr-CA" sz="1800" dirty="0" err="1" smtClean="0">
                <a:solidFill>
                  <a:schemeClr val="tx1"/>
                </a:solidFill>
              </a:rPr>
              <a:t>eforce</a:t>
            </a:r>
            <a:r>
              <a:rPr lang="fr-CA" sz="1800" dirty="0" smtClean="0">
                <a:solidFill>
                  <a:schemeClr val="tx1"/>
                </a:solidFill>
              </a:rPr>
              <a:t> </a:t>
            </a:r>
            <a:r>
              <a:rPr lang="fr-CA" sz="1800" dirty="0" err="1" smtClean="0">
                <a:solidFill>
                  <a:schemeClr val="tx1"/>
                </a:solidFill>
              </a:rPr>
              <a:t>Nvidia</a:t>
            </a:r>
            <a:r>
              <a:rPr lang="fr-CA" sz="1800" dirty="0" smtClean="0">
                <a:solidFill>
                  <a:schemeClr val="tx1"/>
                </a:solidFill>
              </a:rPr>
              <a:t> et plus, la mémoire de la carte vidéo 32mo et plus; (Windows Xp , Vista ou Windows 7)</a:t>
            </a:r>
          </a:p>
          <a:p>
            <a:r>
              <a:rPr lang="fr-CA" dirty="0" smtClean="0">
                <a:solidFill>
                  <a:schemeClr val="tx1"/>
                </a:solidFill>
              </a:rPr>
              <a:t>Un moniteur; </a:t>
            </a:r>
          </a:p>
          <a:p>
            <a:r>
              <a:rPr lang="fr-CA" dirty="0" smtClean="0">
                <a:solidFill>
                  <a:schemeClr val="tx1"/>
                </a:solidFill>
              </a:rPr>
              <a:t>La </a:t>
            </a:r>
            <a:r>
              <a:rPr lang="fr-CA" dirty="0">
                <a:solidFill>
                  <a:schemeClr val="tx1"/>
                </a:solidFill>
              </a:rPr>
              <a:t>carte </a:t>
            </a:r>
            <a:r>
              <a:rPr lang="fr-CA" dirty="0" smtClean="0">
                <a:solidFill>
                  <a:schemeClr val="tx1"/>
                </a:solidFill>
              </a:rPr>
              <a:t>d’acquisition (le logiciel et les pilotes);</a:t>
            </a:r>
          </a:p>
          <a:p>
            <a:r>
              <a:rPr lang="fr-CA" dirty="0" smtClean="0">
                <a:solidFill>
                  <a:schemeClr val="tx1"/>
                </a:solidFill>
              </a:rPr>
              <a:t>Barre de surtension.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4075" y="6324600"/>
            <a:ext cx="3209925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00800" y="5851478"/>
            <a:ext cx="27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u="sng" dirty="0" smtClean="0">
                <a:solidFill>
                  <a:srgbClr val="7030A0"/>
                </a:solidFill>
              </a:rPr>
              <a:t>www.dantech.ca</a:t>
            </a:r>
            <a:br>
              <a:rPr lang="fr-CA" sz="2400" b="1" u="sng" dirty="0" smtClean="0">
                <a:solidFill>
                  <a:srgbClr val="7030A0"/>
                </a:solidFill>
              </a:rPr>
            </a:br>
            <a:endParaRPr lang="fr-CA" sz="2400" dirty="0"/>
          </a:p>
        </p:txBody>
      </p:sp>
    </p:spTree>
    <p:extLst>
      <p:ext uri="{BB962C8B-B14F-4D97-AF65-F5344CB8AC3E}">
        <p14:creationId xmlns="" xmlns:p14="http://schemas.microsoft.com/office/powerpoint/2010/main" val="5781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3574</TotalTime>
  <Words>759</Words>
  <Application>Microsoft Office PowerPoint</Application>
  <PresentationFormat>Affichage à l'écran (4:3)</PresentationFormat>
  <Paragraphs>127</Paragraphs>
  <Slides>15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Executive</vt:lpstr>
      <vt:lpstr>Diapositive 1</vt:lpstr>
      <vt:lpstr>Diapositive 2</vt:lpstr>
      <vt:lpstr>Diapositive 3</vt:lpstr>
      <vt:lpstr>Matériel nécessaire  pour le DVR</vt:lpstr>
      <vt:lpstr>Info générale - DVR</vt:lpstr>
      <vt:lpstr>Caractéristiques du DVR</vt:lpstr>
      <vt:lpstr>Diapositive 7</vt:lpstr>
      <vt:lpstr>Carte d’acquisition</vt:lpstr>
      <vt:lpstr>Matériel nécessaire pour carte d’acquisition </vt:lpstr>
      <vt:lpstr>Info générale  carte d’acquisition </vt:lpstr>
      <vt:lpstr>Info générale (suite)</vt:lpstr>
      <vt:lpstr>Caractéristiques techniques Carte d’acquisition</vt:lpstr>
      <vt:lpstr>Conclusion</vt:lpstr>
      <vt:lpstr>Conclusion (suite)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HpLenovo</dc:creator>
  <cp:lastModifiedBy>Dantech</cp:lastModifiedBy>
  <cp:revision>146</cp:revision>
  <dcterms:created xsi:type="dcterms:W3CDTF">2006-08-16T00:00:00Z</dcterms:created>
  <dcterms:modified xsi:type="dcterms:W3CDTF">2011-06-14T21:09:09Z</dcterms:modified>
</cp:coreProperties>
</file>